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6" r:id="rId2"/>
  </p:sldMasterIdLst>
  <p:notesMasterIdLst>
    <p:notesMasterId r:id="rId16"/>
  </p:notesMasterIdLst>
  <p:handoutMasterIdLst>
    <p:handoutMasterId r:id="rId17"/>
  </p:handoutMasterIdLst>
  <p:sldIdLst>
    <p:sldId id="279" r:id="rId3"/>
    <p:sldId id="480" r:id="rId4"/>
    <p:sldId id="472" r:id="rId5"/>
    <p:sldId id="478" r:id="rId6"/>
    <p:sldId id="491" r:id="rId7"/>
    <p:sldId id="477" r:id="rId8"/>
    <p:sldId id="487" r:id="rId9"/>
    <p:sldId id="489" r:id="rId10"/>
    <p:sldId id="483" r:id="rId11"/>
    <p:sldId id="484" r:id="rId12"/>
    <p:sldId id="485" r:id="rId13"/>
    <p:sldId id="474" r:id="rId14"/>
    <p:sldId id="30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F8CB90"/>
    <a:srgbClr val="CCFFCC"/>
    <a:srgbClr val="FFCCFF"/>
    <a:srgbClr val="247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7" autoAdjust="0"/>
    <p:restoredTop sz="99899" autoAdjust="0"/>
  </p:normalViewPr>
  <p:slideViewPr>
    <p:cSldViewPr>
      <p:cViewPr varScale="1">
        <p:scale>
          <a:sx n="163" d="100"/>
          <a:sy n="163" d="100"/>
        </p:scale>
        <p:origin x="22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35097727954196"/>
          <c:y val="0.17903631109930884"/>
          <c:w val="0.47413948541236767"/>
          <c:h val="0.761118647635642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6B0-4085-982C-E48E6F1655B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E6B0-4085-982C-E48E6F1655B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6B0-4085-982C-E48E6F1655B9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E6B0-4085-982C-E48E6F1655B9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E6B0-4085-982C-E48E6F1655B9}"/>
              </c:ext>
            </c:extLst>
          </c:dPt>
          <c:dLbls>
            <c:dLbl>
              <c:idx val="0"/>
              <c:layout>
                <c:manualLayout>
                  <c:x val="-0.15344971488953493"/>
                  <c:y val="-0.230050968399592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0-4085-982C-E48E6F1655B9}"/>
                </c:ext>
              </c:extLst>
            </c:dLbl>
            <c:dLbl>
              <c:idx val="1"/>
              <c:layout>
                <c:manualLayout>
                  <c:x val="-3.1079352888717778E-2"/>
                  <c:y val="-7.737078921055513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0-4085-982C-E48E6F1655B9}"/>
                </c:ext>
              </c:extLst>
            </c:dLbl>
            <c:dLbl>
              <c:idx val="2"/>
              <c:layout>
                <c:manualLayout>
                  <c:x val="-2.4626716374597561E-2"/>
                  <c:y val="-8.0441719925856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B0-4085-982C-E48E6F1655B9}"/>
                </c:ext>
              </c:extLst>
            </c:dLbl>
            <c:dLbl>
              <c:idx val="3"/>
              <c:layout>
                <c:manualLayout>
                  <c:x val="-6.2243949671841603E-2"/>
                  <c:y val="-6.66194253270104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B0-4085-982C-E48E6F1655B9}"/>
                </c:ext>
              </c:extLst>
            </c:dLbl>
            <c:dLbl>
              <c:idx val="4"/>
              <c:layout>
                <c:manualLayout>
                  <c:x val="2.7359619314635012E-3"/>
                  <c:y val="-8.5548243177658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416,1; 0</a:t>
                    </a:r>
                    <a:r>
                      <a:rPr lang="ru-RU" dirty="0"/>
                      <a:t>,01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B0-4085-982C-E48E6F1655B9}"/>
                </c:ext>
              </c:extLst>
            </c:dLbl>
            <c:dLbl>
              <c:idx val="5"/>
              <c:layout>
                <c:manualLayout>
                  <c:x val="0.15846554464220722"/>
                  <c:y val="-6.0151942181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B0-4085-982C-E48E6F1655B9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 экосистемам'!$R$8:$W$8</c:f>
              <c:strCache>
                <c:ptCount val="6"/>
                <c:pt idx="0">
                  <c:v>Лесные земли</c:v>
                </c:pt>
                <c:pt idx="1">
                  <c:v>Сельскохозяйственные угодья</c:v>
                </c:pt>
                <c:pt idx="2">
                  <c:v>Луга</c:v>
                </c:pt>
                <c:pt idx="3">
                  <c:v>Пойменные территории</c:v>
                </c:pt>
                <c:pt idx="4">
                  <c:v>Поверхностные водные объекты</c:v>
                </c:pt>
                <c:pt idx="5">
                  <c:v>Участки угледобычи</c:v>
                </c:pt>
              </c:strCache>
            </c:strRef>
          </c:cat>
          <c:val>
            <c:numRef>
              <c:f>'По экосистемам'!$R$9:$W$9</c:f>
              <c:numCache>
                <c:formatCode>General</c:formatCode>
                <c:ptCount val="6"/>
                <c:pt idx="0">
                  <c:v>185201.3</c:v>
                </c:pt>
                <c:pt idx="1">
                  <c:v>2207.3000000000002</c:v>
                </c:pt>
                <c:pt idx="2">
                  <c:v>3666.6</c:v>
                </c:pt>
                <c:pt idx="3">
                  <c:v>21003.53</c:v>
                </c:pt>
                <c:pt idx="4">
                  <c:v>416.1</c:v>
                </c:pt>
                <c:pt idx="5">
                  <c:v>14225.3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6B0-4085-982C-E48E6F1655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59154743279890587"/>
          <c:y val="0.1031807869301072"/>
          <c:w val="0.39266075257200289"/>
          <c:h val="0.8400513977979055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F1100-CD6A-4FEF-93AE-A1E96F6D48BC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F4B4FD30-3C1B-419A-872E-C30872D90FC4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Включение экономических и социальных оценок в процедуру СЭО расширяет предмет ее рассмотрения в контексте оценки «выживаемости» и устойчивости. </a:t>
          </a:r>
        </a:p>
      </dgm:t>
    </dgm:pt>
    <dgm:pt modelId="{064C6186-4CCF-4B61-B858-9707618EB31C}" type="parTrans" cxnId="{6AAFAB1D-6DF0-4950-BF37-6B5D90450F4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62C17-6339-4E36-90E1-B588FDC97631}" type="sibTrans" cxnId="{6AAFAB1D-6DF0-4950-BF37-6B5D90450F4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B2052-6145-4DAD-AF33-D0DC0A7B02F7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Оценочные суждения становятся более полными, а опросы людей позволяют делать комментарии и получать выводы с учетом баланса интересов сохранения природы и социального благополучия. </a:t>
          </a:r>
        </a:p>
      </dgm:t>
    </dgm:pt>
    <dgm:pt modelId="{82218322-8DF0-4A04-A368-F6396EB66765}" type="parTrans" cxnId="{A1E1BBB5-535A-42A4-B6F4-26D7C13EFA7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B1E4F-D24E-4E60-9D1D-3C547D396D1D}" type="sibTrans" cxnId="{A1E1BBB5-535A-42A4-B6F4-26D7C13EFA7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F4BB7-38D0-45E8-89DE-AF9553D24890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Повышается прозрачность СЭО, поскольку выработанные предложения дают информацию о социальных и экономических последствиях, затрагивающих различные группы интересов. </a:t>
          </a:r>
        </a:p>
      </dgm:t>
    </dgm:pt>
    <dgm:pt modelId="{F07C75F5-17FD-47FC-B9F3-F8E2115C57AC}" type="parTrans" cxnId="{087A22C3-A6E7-4DA0-8476-FEDD9861E73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36D79-7066-479D-81C3-3FA7D51D655F}" type="sibTrans" cxnId="{087A22C3-A6E7-4DA0-8476-FEDD9861E73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074D0-E098-42AC-934D-ECE0CB1FE5E2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Возрастает целостность комментариев и выводов за счет сопряженного рассмотрения взаимозависимости экологических, социальных и экономических последствий, в соответствии с принципами Устойчивого развития</a:t>
          </a:r>
        </a:p>
      </dgm:t>
    </dgm:pt>
    <dgm:pt modelId="{85D7A595-074B-49D7-94A4-35A22751968B}" type="parTrans" cxnId="{553DBB72-3432-4D3C-B97D-DE06126EC9D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19AD4-005C-406D-A97E-E4803EFCCB3B}" type="sibTrans" cxnId="{553DBB72-3432-4D3C-B97D-DE06126EC9D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F793B-4B80-4E2B-90D0-80BDD7E2F0FD}" type="pres">
      <dgm:prSet presAssocID="{240F1100-CD6A-4FEF-93AE-A1E96F6D48BC}" presName="linear" presStyleCnt="0">
        <dgm:presLayoutVars>
          <dgm:animLvl val="lvl"/>
          <dgm:resizeHandles val="exact"/>
        </dgm:presLayoutVars>
      </dgm:prSet>
      <dgm:spPr/>
    </dgm:pt>
    <dgm:pt modelId="{6050AFF6-CD96-457D-AC8C-FC7F46D2B705}" type="pres">
      <dgm:prSet presAssocID="{F4B4FD30-3C1B-419A-872E-C30872D90F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9EA259-4348-43B8-817D-50FF6CB313FC}" type="pres">
      <dgm:prSet presAssocID="{26862C17-6339-4E36-90E1-B588FDC97631}" presName="spacer" presStyleCnt="0"/>
      <dgm:spPr/>
    </dgm:pt>
    <dgm:pt modelId="{97727AB1-B3AD-48A7-AC15-E3010ED008B8}" type="pres">
      <dgm:prSet presAssocID="{8ACB2052-6145-4DAD-AF33-D0DC0A7B02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B5A1D3-19E5-4B31-BF24-9C37BEA05B63}" type="pres">
      <dgm:prSet presAssocID="{A06B1E4F-D24E-4E60-9D1D-3C547D396D1D}" presName="spacer" presStyleCnt="0"/>
      <dgm:spPr/>
    </dgm:pt>
    <dgm:pt modelId="{C0542CCB-3352-4825-93EA-805337A23029}" type="pres">
      <dgm:prSet presAssocID="{962F4BB7-38D0-45E8-89DE-AF9553D248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B6AC7A-EA09-4E94-B8CD-E7C9C515E3F4}" type="pres">
      <dgm:prSet presAssocID="{76C36D79-7066-479D-81C3-3FA7D51D655F}" presName="spacer" presStyleCnt="0"/>
      <dgm:spPr/>
    </dgm:pt>
    <dgm:pt modelId="{2E3EA6F6-AEBB-42CA-88DD-E755071EF200}" type="pres">
      <dgm:prSet presAssocID="{25A074D0-E098-42AC-934D-ECE0CB1FE5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AFAB1D-6DF0-4950-BF37-6B5D90450F46}" srcId="{240F1100-CD6A-4FEF-93AE-A1E96F6D48BC}" destId="{F4B4FD30-3C1B-419A-872E-C30872D90FC4}" srcOrd="0" destOrd="0" parTransId="{064C6186-4CCF-4B61-B858-9707618EB31C}" sibTransId="{26862C17-6339-4E36-90E1-B588FDC97631}"/>
    <dgm:cxn modelId="{D25CC83D-8C34-4A30-BCF4-F3EA1EC43E9E}" type="presOf" srcId="{962F4BB7-38D0-45E8-89DE-AF9553D24890}" destId="{C0542CCB-3352-4825-93EA-805337A23029}" srcOrd="0" destOrd="0" presId="urn:microsoft.com/office/officeart/2005/8/layout/vList2"/>
    <dgm:cxn modelId="{0C7D436C-A394-40BD-97BA-B73CDCFF939F}" type="presOf" srcId="{240F1100-CD6A-4FEF-93AE-A1E96F6D48BC}" destId="{D0AF793B-4B80-4E2B-90D0-80BDD7E2F0FD}" srcOrd="0" destOrd="0" presId="urn:microsoft.com/office/officeart/2005/8/layout/vList2"/>
    <dgm:cxn modelId="{553DBB72-3432-4D3C-B97D-DE06126EC9DB}" srcId="{240F1100-CD6A-4FEF-93AE-A1E96F6D48BC}" destId="{25A074D0-E098-42AC-934D-ECE0CB1FE5E2}" srcOrd="3" destOrd="0" parTransId="{85D7A595-074B-49D7-94A4-35A22751968B}" sibTransId="{B0C19AD4-005C-406D-A97E-E4803EFCCB3B}"/>
    <dgm:cxn modelId="{A1159875-ECBA-46A1-A300-B47E1B59BE19}" type="presOf" srcId="{F4B4FD30-3C1B-419A-872E-C30872D90FC4}" destId="{6050AFF6-CD96-457D-AC8C-FC7F46D2B705}" srcOrd="0" destOrd="0" presId="urn:microsoft.com/office/officeart/2005/8/layout/vList2"/>
    <dgm:cxn modelId="{F1BD6E88-443A-4D5E-80AC-E1756F6D5535}" type="presOf" srcId="{8ACB2052-6145-4DAD-AF33-D0DC0A7B02F7}" destId="{97727AB1-B3AD-48A7-AC15-E3010ED008B8}" srcOrd="0" destOrd="0" presId="urn:microsoft.com/office/officeart/2005/8/layout/vList2"/>
    <dgm:cxn modelId="{A1E1BBB5-535A-42A4-B6F4-26D7C13EFA7B}" srcId="{240F1100-CD6A-4FEF-93AE-A1E96F6D48BC}" destId="{8ACB2052-6145-4DAD-AF33-D0DC0A7B02F7}" srcOrd="1" destOrd="0" parTransId="{82218322-8DF0-4A04-A368-F6396EB66765}" sibTransId="{A06B1E4F-D24E-4E60-9D1D-3C547D396D1D}"/>
    <dgm:cxn modelId="{087A22C3-A6E7-4DA0-8476-FEDD9861E739}" srcId="{240F1100-CD6A-4FEF-93AE-A1E96F6D48BC}" destId="{962F4BB7-38D0-45E8-89DE-AF9553D24890}" srcOrd="2" destOrd="0" parTransId="{F07C75F5-17FD-47FC-B9F3-F8E2115C57AC}" sibTransId="{76C36D79-7066-479D-81C3-3FA7D51D655F}"/>
    <dgm:cxn modelId="{00927DCF-726E-4525-9527-663FEC37DEE1}" type="presOf" srcId="{25A074D0-E098-42AC-934D-ECE0CB1FE5E2}" destId="{2E3EA6F6-AEBB-42CA-88DD-E755071EF200}" srcOrd="0" destOrd="0" presId="urn:microsoft.com/office/officeart/2005/8/layout/vList2"/>
    <dgm:cxn modelId="{3C097F02-3F6B-4E8B-A1E8-4E239BB1E1CA}" type="presParOf" srcId="{D0AF793B-4B80-4E2B-90D0-80BDD7E2F0FD}" destId="{6050AFF6-CD96-457D-AC8C-FC7F46D2B705}" srcOrd="0" destOrd="0" presId="urn:microsoft.com/office/officeart/2005/8/layout/vList2"/>
    <dgm:cxn modelId="{19EB632F-637E-48D5-ABC7-960522E4EEB1}" type="presParOf" srcId="{D0AF793B-4B80-4E2B-90D0-80BDD7E2F0FD}" destId="{1E9EA259-4348-43B8-817D-50FF6CB313FC}" srcOrd="1" destOrd="0" presId="urn:microsoft.com/office/officeart/2005/8/layout/vList2"/>
    <dgm:cxn modelId="{45A62608-3CAD-465F-90DF-D1CD906ACC63}" type="presParOf" srcId="{D0AF793B-4B80-4E2B-90D0-80BDD7E2F0FD}" destId="{97727AB1-B3AD-48A7-AC15-E3010ED008B8}" srcOrd="2" destOrd="0" presId="urn:microsoft.com/office/officeart/2005/8/layout/vList2"/>
    <dgm:cxn modelId="{36D22221-1FEE-4F07-BB88-B22BB0513B0D}" type="presParOf" srcId="{D0AF793B-4B80-4E2B-90D0-80BDD7E2F0FD}" destId="{11B5A1D3-19E5-4B31-BF24-9C37BEA05B63}" srcOrd="3" destOrd="0" presId="urn:microsoft.com/office/officeart/2005/8/layout/vList2"/>
    <dgm:cxn modelId="{CA1E4DFA-E137-4795-9070-12B433A7A909}" type="presParOf" srcId="{D0AF793B-4B80-4E2B-90D0-80BDD7E2F0FD}" destId="{C0542CCB-3352-4825-93EA-805337A23029}" srcOrd="4" destOrd="0" presId="urn:microsoft.com/office/officeart/2005/8/layout/vList2"/>
    <dgm:cxn modelId="{2F5269B0-524A-49A5-83B6-4E32281290C9}" type="presParOf" srcId="{D0AF793B-4B80-4E2B-90D0-80BDD7E2F0FD}" destId="{06B6AC7A-EA09-4E94-B8CD-E7C9C515E3F4}" srcOrd="5" destOrd="0" presId="urn:microsoft.com/office/officeart/2005/8/layout/vList2"/>
    <dgm:cxn modelId="{1DA90CD6-F24A-421D-97FF-2C97382F09F0}" type="presParOf" srcId="{D0AF793B-4B80-4E2B-90D0-80BDD7E2F0FD}" destId="{2E3EA6F6-AEBB-42CA-88DD-E755071EF2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0AFF6-CD96-457D-AC8C-FC7F46D2B705}">
      <dsp:nvSpPr>
        <dsp:cNvPr id="0" name=""/>
        <dsp:cNvSpPr/>
      </dsp:nvSpPr>
      <dsp:spPr>
        <a:xfrm>
          <a:off x="0" y="35701"/>
          <a:ext cx="7149479" cy="1011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Включение экономических и социальных оценок в процедуру СЭО расширяет предмет ее рассмотрения в контексте оценки «выживаемости» и устойчивости. </a:t>
          </a:r>
        </a:p>
      </dsp:txBody>
      <dsp:txXfrm>
        <a:off x="49395" y="85096"/>
        <a:ext cx="7050689" cy="913077"/>
      </dsp:txXfrm>
    </dsp:sp>
    <dsp:sp modelId="{97727AB1-B3AD-48A7-AC15-E3010ED008B8}">
      <dsp:nvSpPr>
        <dsp:cNvPr id="0" name=""/>
        <dsp:cNvSpPr/>
      </dsp:nvSpPr>
      <dsp:spPr>
        <a:xfrm>
          <a:off x="0" y="1090768"/>
          <a:ext cx="7149479" cy="1011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Оценочные суждения становятся более полными, а опросы людей позволяют делать комментарии и получать выводы с учетом баланса интересов сохранения природы и социального благополучия. </a:t>
          </a:r>
        </a:p>
      </dsp:txBody>
      <dsp:txXfrm>
        <a:off x="49395" y="1140163"/>
        <a:ext cx="7050689" cy="913077"/>
      </dsp:txXfrm>
    </dsp:sp>
    <dsp:sp modelId="{C0542CCB-3352-4825-93EA-805337A23029}">
      <dsp:nvSpPr>
        <dsp:cNvPr id="0" name=""/>
        <dsp:cNvSpPr/>
      </dsp:nvSpPr>
      <dsp:spPr>
        <a:xfrm>
          <a:off x="0" y="2145836"/>
          <a:ext cx="7149479" cy="1011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Повышается прозрачность СЭО, поскольку выработанные предложения дают информацию о социальных и экономических последствиях, затрагивающих различные группы интересов. </a:t>
          </a:r>
        </a:p>
      </dsp:txBody>
      <dsp:txXfrm>
        <a:off x="49395" y="2195231"/>
        <a:ext cx="7050689" cy="913077"/>
      </dsp:txXfrm>
    </dsp:sp>
    <dsp:sp modelId="{2E3EA6F6-AEBB-42CA-88DD-E755071EF200}">
      <dsp:nvSpPr>
        <dsp:cNvPr id="0" name=""/>
        <dsp:cNvSpPr/>
      </dsp:nvSpPr>
      <dsp:spPr>
        <a:xfrm>
          <a:off x="0" y="3200903"/>
          <a:ext cx="7149479" cy="1011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Возрастает целостность комментариев и выводов за счет сопряженного рассмотрения взаимозависимости экологических, социальных и экономических последствий, в соответствии с принципами Устойчивого развития</a:t>
          </a:r>
        </a:p>
      </dsp:txBody>
      <dsp:txXfrm>
        <a:off x="49395" y="3250298"/>
        <a:ext cx="7050689" cy="913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5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460CF3-0128-4509-B004-DABE512348BF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5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F2C966-9DFB-4235-84DD-AA939DD4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0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5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843032-76E6-4E5F-91AD-EF34DC065E89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9" tIns="45569" rIns="91139" bIns="455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7"/>
            <a:ext cx="5439355" cy="4467470"/>
          </a:xfrm>
          <a:prstGeom prst="rect">
            <a:avLst/>
          </a:prstGeom>
        </p:spPr>
        <p:txBody>
          <a:bodyPr vert="horz" lIns="91139" tIns="45569" rIns="91139" bIns="4556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5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79F655-F61C-4C35-95C9-48C6B17CA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E330-D217-4BFA-910B-E80F507B23C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A4D-DA6B-425B-BF9D-970F70E83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266F-5C75-4D2D-8746-AF5D7B7064B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043C-24C6-4EC3-867A-41726702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D62F-1E57-4A96-B9D9-2F7C07129E5A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3A4D-F8AC-4465-B598-EBA33BA28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8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1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4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CE8F-62B4-4C46-B9B0-F933DB57E714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BCC6-FDE2-4C92-9BEF-1AEA6646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1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6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EEF7-E980-4B4E-8DD7-E5B22F4B2C69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23EB-A692-45B3-9F49-9833FC22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85D4-8C87-469F-8ACF-710C806D8ED5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FC0-0A33-472C-81F2-7B72CB02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532B-7BCB-4852-9D93-8A6243FAAD7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F1EE-194B-4F35-8F36-EC2DCB0BD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782-D119-4248-A0AB-E3E5E9909B56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3C64-A8A0-496A-B793-CE1A7445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5F94-15CD-47F8-BC57-962C5489BD7E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1D47-C7DA-4738-A876-D5430808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0CE-10D9-4004-95AD-3625A412300C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E33B-7725-4025-A6ED-7BB147CC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7405-8728-4909-8360-3AF588A047E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419-0898-4211-8DEA-141EBDF26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937B0-27AA-4AD2-BD20-83E993C01BD7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93FA8-4A8F-4DB0-A4A9-EDA8204B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4DB6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9B6A5D-88B9-4E97-8F9B-7F518C38DA69}" type="datetime1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3790775" y="5373216"/>
            <a:ext cx="507094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Георгий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Анатольевич,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профессор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Марина Александровна,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заместитель директора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Лошадкин Константин Александрович,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ст.н.с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4564" y="1628801"/>
            <a:ext cx="8229600" cy="28083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экономической ценности биоразнообразия и экосистемных услуг угледобывающего района в Кемеровской области»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Семинар по распространению опыта проведения стратегической экологической оценки в Российской Федерации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Z:\Архивариус\Лузанова А.К\Фирменный стиль\!логотипы_обложки_визитки бланки\РИК\Логотип РИК рус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688"/>
          <a:stretch/>
        </p:blipFill>
        <p:spPr bwMode="auto">
          <a:xfrm>
            <a:off x="1063086" y="692696"/>
            <a:ext cx="1108614" cy="83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70544" y="847103"/>
            <a:ext cx="5713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Научно-производственное объединение Институт «Кадастр»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Научно-технический центр «Ресурсы и консалтинг»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316" y="42210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499" y="4365104"/>
            <a:ext cx="51149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Картинки по запросу угледобывающий район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5" y="4293096"/>
            <a:ext cx="3754448" cy="24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238" y="6233537"/>
            <a:ext cx="6778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Структура экосистемных услуг, оказываемых Обь-Томским междуречьем, жителям </a:t>
            </a:r>
          </a:p>
          <a:p>
            <a:r>
              <a:rPr lang="ru-RU" sz="1600" dirty="0"/>
              <a:t>г. Томска и жителям Томского муниципального района </a:t>
            </a:r>
          </a:p>
        </p:txBody>
      </p:sp>
      <p:pic>
        <p:nvPicPr>
          <p:cNvPr id="7" name="Picture 3" descr="Y:\server_doc\__Материалы по проектам (рабочие)\2018\Женева\Рисунки\Безымянный-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685860" cy="22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26760" cy="852704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r>
              <a:rPr lang="ru-RU" sz="2800" b="1" dirty="0">
                <a:cs typeface="Arial" panose="020B0604020202020204" pitchFamily="34" charset="0"/>
              </a:rPr>
              <a:t>Снижение напряженности конфликтов по использованию природных ресурсов территории  </a:t>
            </a:r>
          </a:p>
        </p:txBody>
      </p:sp>
      <p:pic>
        <p:nvPicPr>
          <p:cNvPr id="2050" name="Picture 2" descr="Y:\server_doc\__Материалы по проектам (рабочие)\2018\Женева\Рисунки\Безымянный-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04825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2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server_doc\__Материалы по проектам (рабочие)\2018\Женева\Рисунки\Безымянный-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5" r="5219"/>
          <a:stretch/>
        </p:blipFill>
        <p:spPr bwMode="auto">
          <a:xfrm>
            <a:off x="251520" y="2871441"/>
            <a:ext cx="2309081" cy="22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41" y="476672"/>
            <a:ext cx="8305800" cy="8549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Выбор режима природоохранных ограничений при организации ООПТ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597932"/>
            <a:ext cx="79928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Михайлова А.В. Архыз: на пути к устойчивому развитию. Ярославль, Институт «Кадастр», 2006 г.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t="17652" r="23175" b="6158"/>
          <a:stretch/>
        </p:blipFill>
        <p:spPr bwMode="auto">
          <a:xfrm>
            <a:off x="2638166" y="2786475"/>
            <a:ext cx="2725922" cy="348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5517" y="2399099"/>
            <a:ext cx="25985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Распределение доходов по основным группам потребителей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197" y="134076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 (Карачаево-Черкесская Республика)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1" t="20279" r="30079" b="17061"/>
          <a:stretch/>
        </p:blipFill>
        <p:spPr bwMode="auto">
          <a:xfrm>
            <a:off x="5475830" y="2870338"/>
            <a:ext cx="3395620" cy="30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3586" y="2429372"/>
            <a:ext cx="3347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Модель хозяйственной деятельности («природопользование на устойчивой основе») </a:t>
            </a:r>
          </a:p>
        </p:txBody>
      </p:sp>
    </p:spTree>
    <p:extLst>
      <p:ext uri="{BB962C8B-B14F-4D97-AF65-F5344CB8AC3E}">
        <p14:creationId xmlns:p14="http://schemas.microsoft.com/office/powerpoint/2010/main" val="368108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305800" cy="506320"/>
          </a:xfrm>
        </p:spPr>
        <p:txBody>
          <a:bodyPr>
            <a:normAutofit/>
          </a:bodyPr>
          <a:lstStyle/>
          <a:p>
            <a:r>
              <a:rPr lang="ru-RU" sz="2800" b="1" dirty="0"/>
              <a:t>Экономическая оценка </a:t>
            </a:r>
            <a:r>
              <a:rPr lang="ru-RU" sz="2800" b="1" dirty="0" err="1"/>
              <a:t>экосистемных</a:t>
            </a:r>
            <a:r>
              <a:rPr lang="ru-RU" sz="2800" b="1" dirty="0"/>
              <a:t> услуг в СЭО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0629635"/>
              </p:ext>
            </p:extLst>
          </p:nvPr>
        </p:nvGraphicFramePr>
        <p:xfrm>
          <a:off x="1187624" y="1916832"/>
          <a:ext cx="714948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60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8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F2155E-DE4A-47BF-A6B3-48361C0DC6BF}" type="slidenum">
              <a:rPr lang="ru-RU" sz="1200">
                <a:solidFill>
                  <a:srgbClr val="045C75"/>
                </a:solidFill>
                <a:latin typeface="Constantia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412428" y="2132856"/>
            <a:ext cx="8531225" cy="3744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3600" b="1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Благодарим за внимание! </a:t>
            </a:r>
          </a:p>
          <a:p>
            <a:pPr marL="365125" indent="-280988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info@group-rc.ru</a:t>
            </a: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www.group-rc.ru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ул. Розы Люксембург,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тел. (4852) 75-76-46</a:t>
            </a:r>
            <a:endParaRPr lang="ru-RU" sz="2400" dirty="0">
              <a:solidFill>
                <a:srgbClr val="0B5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5A7C-3C50-4602-8CAE-8C39DB22A4AF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296" y="1052736"/>
            <a:ext cx="68214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ntc-rik.ru/upload/iblock/3cf/%D0%9E%D0%B1%D0%BB%D0%BE%D0%B6%D0%BA%D0%B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68652"/>
            <a:ext cx="2036403" cy="30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itchFamily="34" charset="0"/>
              </a:rPr>
              <a:t>Наиболее значимые проекты по учету и оценке природного капитала с использованием подходов СПЭУ  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61010"/>
              </p:ext>
            </p:extLst>
          </p:nvPr>
        </p:nvGraphicFramePr>
        <p:xfrm>
          <a:off x="467544" y="1268760"/>
          <a:ext cx="8424936" cy="5485515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25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природно-ресурсного управления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проведения / Заказчик / 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Методологическое обеспечение СПЭУ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Методологии расчета (1) показателей экономической ценности биологических ресурсов; (2) объема природоохранных расходов по видам и направлениям затрат / Росстат / 2014 г.,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Методологическое обеспечение разработки СПЭУ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Методология формирования счетов СПЭУ по различным видам природных активов / Минприроды России / 2014-2015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Информационное обеспечение  СНС в части природных активов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первых показателей оценки природных ресурсов по субъектам РФ и Российской Федерации в целом для формирования СНС / Минприроды России, при участии Росстата /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Повышение эффективности управления системой особо охраняемых природных территорий федерального значения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мониторинг показателей экономической ценности природных ресурсов и экосистемных услуг, предоставляемых ООПТ (97 заповедников и 40 национальных парков) / Минприроды России / 2010 г. и 2015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Разработка менеджмент-планов управления особо охраняемыми природными территориями федерального значения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Заповедник «Столбы» / Государственный природный заповедник «Столбы» / 2012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 парк «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Плещеево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озеро»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Костомукшский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заповедник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субъекта РФ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Повышение эффективности использования природных ресурсов и охраны окружающей среды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Предложения в программы и планы территориального развития для Ярославской, Калужской, Ленинградской, Рязанской, Томской областей, Республики Северная Осетия-Алания и др. / администрации субъектов РФ, Минприроды России /1998-2008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Планирование и развитие особо охраняемых природных территорий регионального значения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показателей экономической оценки природных ресурсов и экосистемных услуг и включение их в процесс управления региональными ООПТ по субъектам РФ: Ярославская, Калининградская, Калужская, Костромская,  Рязанская, Томская области, Камчатский край, Краснодарский край, Республика Северная Осетия–Алания, Карачаево-Черкесская Республика и др. / администрации субъектов РФ, ПРООН, ГЭФ, Минприроды России / 1998-2017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Разработка мер по повышению эффективности использования природного капитала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территории Ярославской области / администрация Ярославской области / 2017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Предотвращение бюджетного кризиса территории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Прогнозирование истощения минерально-сырьевой базы муниципального района для принятия компенсационных мер /администрация Саратовской области / 1999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Сохранение парков и зеленых насаждений как основы поддержания биоразнообразия в городах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социально-экономической значимости городского парка для разработки мер по его сохранению (включая корректировку платы за землю) /администрация г. Костромы /1999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планирования социально-экономического развития на муниципальном уровне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оценки природных ресурсов как информационная основа программы рационального природопользования и перехода к устойчивому развитию для: (1) Даниловского района, (2) Первомайского района  (Ярославская область), (3)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Ирафского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 (Республика Северная Осетия–Алания), (4) Михайловского района (Рязанская область) / Росприроднадзор, администрации субъектов РФ, муниципалитеты /1996–1997 гг., 2002 г.,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Разработка стратегии социально-экономического развития. Выполнение Стратегической Экологической Оценки (СЭО)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угледобывающей территории для повышения информационной обеспеченности планирования социально-экономического развития территории /ПРООН /2016-2017 гг.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Профилактика и урегулирование конфликта в сфере природопользования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услуг, предоставляемых различным группам пользователей, для разработки согласительных мероприятий/ Администрация Томской области / 1999-2000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Профилактика этнической напряженности при планировании и реализации мер защиты дикой природы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Архыз/ Фонд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CEPF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Кавказу (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Caucasus Hotspot) /2005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муниципального водоснабжения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воды в секторе домашних хозяйств для  принятия обоснованных решений по улучшению водоснабжения сельского населения Даниловского района Ярославской области /ГЭФ, Администрация Ярославской области / 1999г.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45" y="620688"/>
            <a:ext cx="8305800" cy="1246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Экономическая ценность </a:t>
            </a:r>
            <a:r>
              <a:rPr lang="ru-RU" sz="2800" b="1" dirty="0" err="1">
                <a:cs typeface="Arial" panose="020B0604020202020204" pitchFamily="34" charset="0"/>
              </a:rPr>
              <a:t>экосистемных</a:t>
            </a:r>
            <a:r>
              <a:rPr lang="ru-RU" sz="2800" b="1" dirty="0">
                <a:cs typeface="Arial" panose="020B0604020202020204" pitchFamily="34" charset="0"/>
              </a:rPr>
              <a:t> и абиотических услуг Новокузнецкого муниципального района Кемеровской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2107" y="2034494"/>
            <a:ext cx="2791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Регулирующие </a:t>
            </a:r>
            <a:r>
              <a:rPr lang="ru-RU" sz="1200" dirty="0" err="1">
                <a:solidFill>
                  <a:prstClr val="black"/>
                </a:solidFill>
              </a:rPr>
              <a:t>экосистемные</a:t>
            </a:r>
            <a:r>
              <a:rPr lang="ru-RU" sz="1200" dirty="0">
                <a:solidFill>
                  <a:prstClr val="black"/>
                </a:solidFill>
              </a:rPr>
              <a:t> услуги, млрд руб./год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3417" y="2034494"/>
            <a:ext cx="2923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Обеспечивающие экосистемные и абиотические услуги, млн руб./год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14" y="6402814"/>
            <a:ext cx="8068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 Фоменко Г.А., Фоменко М.А., Лошадкин К.А.  Экономическая ценность природного капитала и стратегическая экологическая оценка. Территория угледобычи / Науч. ред. Г.А. Фоменко. Ярославль, 2018  (в печати)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" t="3048" r="34104" b="4099"/>
          <a:stretch/>
        </p:blipFill>
        <p:spPr bwMode="auto">
          <a:xfrm>
            <a:off x="665965" y="2924943"/>
            <a:ext cx="1996349" cy="192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96" t="29309" r="1359" b="34089"/>
          <a:stretch/>
        </p:blipFill>
        <p:spPr bwMode="auto">
          <a:xfrm>
            <a:off x="1106344" y="4962800"/>
            <a:ext cx="1174945" cy="8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576461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/>
              <a:t>(добыча угля)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20664" y="3476685"/>
            <a:ext cx="720080" cy="2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Ценность регулирующих экосистемных услугг_Э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0" t="1498" r="2980" b="755"/>
          <a:stretch>
            <a:fillRect/>
          </a:stretch>
        </p:blipFill>
        <p:spPr bwMode="auto">
          <a:xfrm>
            <a:off x="3310390" y="2647769"/>
            <a:ext cx="2507046" cy="36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Ценность обеспечивающих экосистемных услуг и абиотических услуг Э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800" y="2662265"/>
            <a:ext cx="2564027" cy="36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9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Экономическая ценность земель Новокузнецкого муниципального района как источника экосистемных и абиотических услуг</a:t>
            </a:r>
            <a:r>
              <a:rPr lang="ru-RU" sz="2400" dirty="0"/>
              <a:t>, </a:t>
            </a:r>
            <a:r>
              <a:rPr lang="ru-RU" sz="2000" dirty="0"/>
              <a:t>млн руб.</a:t>
            </a:r>
            <a:r>
              <a:rPr lang="en-US" sz="2000" dirty="0"/>
              <a:t>/</a:t>
            </a:r>
            <a:r>
              <a:rPr lang="ru-RU" sz="2000" dirty="0"/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307671" cy="21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6565" y="3933056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Доходы и ущербы для экосистем Новокузнецкого муниципального района от угледобычи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428239"/>
              </p:ext>
            </p:extLst>
          </p:nvPr>
        </p:nvGraphicFramePr>
        <p:xfrm>
          <a:off x="2193408" y="1523710"/>
          <a:ext cx="4965877" cy="240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651944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 Фоменко Г.А., Фоменко М.А., Лошадкин К.А.  Экономическая ценность природного капитала и стратегическая экологическая оценка. Территория угледобычи / Науч. ред. Г.А. Фоменко. Ярославль, 2018  (в печати)</a:t>
            </a:r>
          </a:p>
        </p:txBody>
      </p:sp>
      <p:pic>
        <p:nvPicPr>
          <p:cNvPr id="1026" name="Picture 2" descr="Y:\Server_doc_3\__Материалы по проектам (рабочие)\Новокузнецк\Итоговый семинар в Минприроде февраль 2018\Вариант 20.02.18\Безымянный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80" y="4210055"/>
            <a:ext cx="3605056" cy="22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9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506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Основные выводы по результатам оценки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11560" y="1197927"/>
            <a:ext cx="8064895" cy="795099"/>
          </a:xfrm>
          <a:custGeom>
            <a:avLst/>
            <a:gdLst>
              <a:gd name="connsiteX0" fmla="*/ 0 w 8064895"/>
              <a:gd name="connsiteY0" fmla="*/ 132519 h 795099"/>
              <a:gd name="connsiteX1" fmla="*/ 132519 w 8064895"/>
              <a:gd name="connsiteY1" fmla="*/ 0 h 795099"/>
              <a:gd name="connsiteX2" fmla="*/ 7932376 w 8064895"/>
              <a:gd name="connsiteY2" fmla="*/ 0 h 795099"/>
              <a:gd name="connsiteX3" fmla="*/ 8064895 w 8064895"/>
              <a:gd name="connsiteY3" fmla="*/ 132519 h 795099"/>
              <a:gd name="connsiteX4" fmla="*/ 8064895 w 8064895"/>
              <a:gd name="connsiteY4" fmla="*/ 662580 h 795099"/>
              <a:gd name="connsiteX5" fmla="*/ 7932376 w 8064895"/>
              <a:gd name="connsiteY5" fmla="*/ 795099 h 795099"/>
              <a:gd name="connsiteX6" fmla="*/ 132519 w 8064895"/>
              <a:gd name="connsiteY6" fmla="*/ 795099 h 795099"/>
              <a:gd name="connsiteX7" fmla="*/ 0 w 8064895"/>
              <a:gd name="connsiteY7" fmla="*/ 662580 h 795099"/>
              <a:gd name="connsiteX8" fmla="*/ 0 w 8064895"/>
              <a:gd name="connsiteY8" fmla="*/ 132519 h 7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795099">
                <a:moveTo>
                  <a:pt x="0" y="132519"/>
                </a:moveTo>
                <a:cubicBezTo>
                  <a:pt x="0" y="59331"/>
                  <a:pt x="59331" y="0"/>
                  <a:pt x="132519" y="0"/>
                </a:cubicBezTo>
                <a:lnTo>
                  <a:pt x="7932376" y="0"/>
                </a:lnTo>
                <a:cubicBezTo>
                  <a:pt x="8005564" y="0"/>
                  <a:pt x="8064895" y="59331"/>
                  <a:pt x="8064895" y="132519"/>
                </a:cubicBezTo>
                <a:lnTo>
                  <a:pt x="8064895" y="662580"/>
                </a:lnTo>
                <a:cubicBezTo>
                  <a:pt x="8064895" y="735768"/>
                  <a:pt x="8005564" y="795099"/>
                  <a:pt x="7932376" y="795099"/>
                </a:cubicBezTo>
                <a:lnTo>
                  <a:pt x="132519" y="795099"/>
                </a:lnTo>
                <a:cubicBezTo>
                  <a:pt x="59331" y="795099"/>
                  <a:pt x="0" y="735768"/>
                  <a:pt x="0" y="662580"/>
                </a:cubicBezTo>
                <a:lnTo>
                  <a:pt x="0" y="13251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2154" tIns="92154" rIns="92154" bIns="92154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1. Экосистемы Новокузнецкого муниципального района предоставляют широкий спектр экосистемных услуг, выгоды от которых формируют большую часть природного капитала района.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11560" y="2071916"/>
            <a:ext cx="8064895" cy="1003514"/>
          </a:xfrm>
          <a:custGeom>
            <a:avLst/>
            <a:gdLst>
              <a:gd name="connsiteX0" fmla="*/ 0 w 8064895"/>
              <a:gd name="connsiteY0" fmla="*/ 167256 h 1003514"/>
              <a:gd name="connsiteX1" fmla="*/ 167256 w 8064895"/>
              <a:gd name="connsiteY1" fmla="*/ 0 h 1003514"/>
              <a:gd name="connsiteX2" fmla="*/ 7897639 w 8064895"/>
              <a:gd name="connsiteY2" fmla="*/ 0 h 1003514"/>
              <a:gd name="connsiteX3" fmla="*/ 8064895 w 8064895"/>
              <a:gd name="connsiteY3" fmla="*/ 167256 h 1003514"/>
              <a:gd name="connsiteX4" fmla="*/ 8064895 w 8064895"/>
              <a:gd name="connsiteY4" fmla="*/ 836258 h 1003514"/>
              <a:gd name="connsiteX5" fmla="*/ 7897639 w 8064895"/>
              <a:gd name="connsiteY5" fmla="*/ 1003514 h 1003514"/>
              <a:gd name="connsiteX6" fmla="*/ 167256 w 8064895"/>
              <a:gd name="connsiteY6" fmla="*/ 1003514 h 1003514"/>
              <a:gd name="connsiteX7" fmla="*/ 0 w 8064895"/>
              <a:gd name="connsiteY7" fmla="*/ 836258 h 1003514"/>
              <a:gd name="connsiteX8" fmla="*/ 0 w 8064895"/>
              <a:gd name="connsiteY8" fmla="*/ 167256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1003514">
                <a:moveTo>
                  <a:pt x="0" y="167256"/>
                </a:moveTo>
                <a:cubicBezTo>
                  <a:pt x="0" y="74883"/>
                  <a:pt x="74883" y="0"/>
                  <a:pt x="167256" y="0"/>
                </a:cubicBezTo>
                <a:lnTo>
                  <a:pt x="7897639" y="0"/>
                </a:lnTo>
                <a:cubicBezTo>
                  <a:pt x="7990012" y="0"/>
                  <a:pt x="8064895" y="74883"/>
                  <a:pt x="8064895" y="167256"/>
                </a:cubicBezTo>
                <a:lnTo>
                  <a:pt x="8064895" y="836258"/>
                </a:lnTo>
                <a:cubicBezTo>
                  <a:pt x="8064895" y="928631"/>
                  <a:pt x="7990012" y="1003514"/>
                  <a:pt x="7897639" y="1003514"/>
                </a:cubicBezTo>
                <a:lnTo>
                  <a:pt x="167256" y="1003514"/>
                </a:lnTo>
                <a:cubicBezTo>
                  <a:pt x="74883" y="1003514"/>
                  <a:pt x="0" y="928631"/>
                  <a:pt x="0" y="836258"/>
                </a:cubicBezTo>
                <a:lnTo>
                  <a:pt x="0" y="1672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2328" tIns="102328" rIns="102328" bIns="102328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>
                <a:latin typeface="Arial" panose="020B0604020202020204" pitchFamily="34" charset="0"/>
                <a:cs typeface="Arial" panose="020B0604020202020204" pitchFamily="34" charset="0"/>
              </a:rPr>
              <a:t>2. Подавляющая  часть экосистемных выгод не имеет прямой рыночной цены; они представляют собой общедоступные блага, и поэтому их стоимостная оценка была использована как инструмент воплощения экономического значения и роли экосистемных благ в устойчивом развитии Новокузнецкого муниципального района.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611560" y="3153144"/>
            <a:ext cx="8064895" cy="1122337"/>
          </a:xfrm>
          <a:custGeom>
            <a:avLst/>
            <a:gdLst>
              <a:gd name="connsiteX0" fmla="*/ 0 w 8064895"/>
              <a:gd name="connsiteY0" fmla="*/ 187060 h 1122337"/>
              <a:gd name="connsiteX1" fmla="*/ 187060 w 8064895"/>
              <a:gd name="connsiteY1" fmla="*/ 0 h 1122337"/>
              <a:gd name="connsiteX2" fmla="*/ 7877835 w 8064895"/>
              <a:gd name="connsiteY2" fmla="*/ 0 h 1122337"/>
              <a:gd name="connsiteX3" fmla="*/ 8064895 w 8064895"/>
              <a:gd name="connsiteY3" fmla="*/ 187060 h 1122337"/>
              <a:gd name="connsiteX4" fmla="*/ 8064895 w 8064895"/>
              <a:gd name="connsiteY4" fmla="*/ 935277 h 1122337"/>
              <a:gd name="connsiteX5" fmla="*/ 7877835 w 8064895"/>
              <a:gd name="connsiteY5" fmla="*/ 1122337 h 1122337"/>
              <a:gd name="connsiteX6" fmla="*/ 187060 w 8064895"/>
              <a:gd name="connsiteY6" fmla="*/ 1122337 h 1122337"/>
              <a:gd name="connsiteX7" fmla="*/ 0 w 8064895"/>
              <a:gd name="connsiteY7" fmla="*/ 935277 h 1122337"/>
              <a:gd name="connsiteX8" fmla="*/ 0 w 8064895"/>
              <a:gd name="connsiteY8" fmla="*/ 187060 h 11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1122337">
                <a:moveTo>
                  <a:pt x="0" y="187060"/>
                </a:moveTo>
                <a:cubicBezTo>
                  <a:pt x="0" y="83750"/>
                  <a:pt x="83750" y="0"/>
                  <a:pt x="187060" y="0"/>
                </a:cubicBezTo>
                <a:lnTo>
                  <a:pt x="7877835" y="0"/>
                </a:lnTo>
                <a:cubicBezTo>
                  <a:pt x="7981145" y="0"/>
                  <a:pt x="8064895" y="83750"/>
                  <a:pt x="8064895" y="187060"/>
                </a:cubicBezTo>
                <a:lnTo>
                  <a:pt x="8064895" y="935277"/>
                </a:lnTo>
                <a:cubicBezTo>
                  <a:pt x="8064895" y="1038587"/>
                  <a:pt x="7981145" y="1122337"/>
                  <a:pt x="7877835" y="1122337"/>
                </a:cubicBezTo>
                <a:lnTo>
                  <a:pt x="187060" y="1122337"/>
                </a:lnTo>
                <a:cubicBezTo>
                  <a:pt x="83750" y="1122337"/>
                  <a:pt x="0" y="1038587"/>
                  <a:pt x="0" y="935277"/>
                </a:cubicBezTo>
                <a:lnTo>
                  <a:pt x="0" y="18706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128" tIns="108128" rIns="108128" bIns="108128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>
                <a:latin typeface="Arial" panose="020B0604020202020204" pitchFamily="34" charset="0"/>
                <a:cs typeface="Arial" panose="020B0604020202020204" pitchFamily="34" charset="0"/>
              </a:rPr>
              <a:t>3. Сопоставление выгод от экосистемных услуг и абиотических услуг (добычи каменного угля) стало полезным для понимания важности совместного поиска компромиссных решений по обеспечению сохранения экосистем района и его устойчивого развития в условиях интенсивного недропользования; чем необходимо руководствоваться специалистам регионального и муниципального управления в своей деятельности.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11560" y="4353194"/>
            <a:ext cx="8064895" cy="2244158"/>
          </a:xfrm>
          <a:custGeom>
            <a:avLst/>
            <a:gdLst>
              <a:gd name="connsiteX0" fmla="*/ 0 w 8064895"/>
              <a:gd name="connsiteY0" fmla="*/ 374034 h 2244158"/>
              <a:gd name="connsiteX1" fmla="*/ 374034 w 8064895"/>
              <a:gd name="connsiteY1" fmla="*/ 0 h 2244158"/>
              <a:gd name="connsiteX2" fmla="*/ 7690861 w 8064895"/>
              <a:gd name="connsiteY2" fmla="*/ 0 h 2244158"/>
              <a:gd name="connsiteX3" fmla="*/ 8064895 w 8064895"/>
              <a:gd name="connsiteY3" fmla="*/ 374034 h 2244158"/>
              <a:gd name="connsiteX4" fmla="*/ 8064895 w 8064895"/>
              <a:gd name="connsiteY4" fmla="*/ 1870124 h 2244158"/>
              <a:gd name="connsiteX5" fmla="*/ 7690861 w 8064895"/>
              <a:gd name="connsiteY5" fmla="*/ 2244158 h 2244158"/>
              <a:gd name="connsiteX6" fmla="*/ 374034 w 8064895"/>
              <a:gd name="connsiteY6" fmla="*/ 2244158 h 2244158"/>
              <a:gd name="connsiteX7" fmla="*/ 0 w 8064895"/>
              <a:gd name="connsiteY7" fmla="*/ 1870124 h 2244158"/>
              <a:gd name="connsiteX8" fmla="*/ 0 w 8064895"/>
              <a:gd name="connsiteY8" fmla="*/ 374034 h 22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2244158">
                <a:moveTo>
                  <a:pt x="0" y="374034"/>
                </a:moveTo>
                <a:cubicBezTo>
                  <a:pt x="0" y="167461"/>
                  <a:pt x="167461" y="0"/>
                  <a:pt x="374034" y="0"/>
                </a:cubicBezTo>
                <a:lnTo>
                  <a:pt x="7690861" y="0"/>
                </a:lnTo>
                <a:cubicBezTo>
                  <a:pt x="7897434" y="0"/>
                  <a:pt x="8064895" y="167461"/>
                  <a:pt x="8064895" y="374034"/>
                </a:cubicBezTo>
                <a:lnTo>
                  <a:pt x="8064895" y="1870124"/>
                </a:lnTo>
                <a:cubicBezTo>
                  <a:pt x="8064895" y="2076697"/>
                  <a:pt x="7897434" y="2244158"/>
                  <a:pt x="7690861" y="2244158"/>
                </a:cubicBezTo>
                <a:lnTo>
                  <a:pt x="374034" y="2244158"/>
                </a:lnTo>
                <a:cubicBezTo>
                  <a:pt x="167461" y="2244158"/>
                  <a:pt x="0" y="2076697"/>
                  <a:pt x="0" y="1870124"/>
                </a:cubicBezTo>
                <a:lnTo>
                  <a:pt x="0" y="3740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2891" tIns="162891" rIns="162891" bIns="162891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4. Налаживание учета, оценки и картирование физических и стоимостных характеристик экосистемных и абиотических услуг района угледобычи позволяет существенно расширить информационно-аналитическую базу принятия управленческих решений в сфере стратегического территориального планирования, повысить их результативность с точки зрения достижения устойчивого развития района. Здесь существует значительный потенциал и требуются глубокие междисциплинарные исследования, связанные с формированием территориальной политики устойчивого развития, прежде всего, проблем целеполагания, процессов принятия и восприятия решений в природопользовании, формирования и развития территориальных информационных систем, а также при оценке эффективности сценариев развития района.</a:t>
            </a:r>
          </a:p>
        </p:txBody>
      </p:sp>
    </p:spTree>
    <p:extLst>
      <p:ext uri="{BB962C8B-B14F-4D97-AF65-F5344CB8AC3E}">
        <p14:creationId xmlns:p14="http://schemas.microsoft.com/office/powerpoint/2010/main" val="12889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498738"/>
            <a:ext cx="8424936" cy="805434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cs typeface="Arial" panose="020B0604020202020204" pitchFamily="34" charset="0"/>
              </a:rPr>
            </a:br>
            <a:br>
              <a:rPr lang="ru-RU" sz="2400" b="1" dirty="0"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Оценка </a:t>
            </a:r>
            <a:r>
              <a:rPr lang="ru-RU" sz="2400" b="1" dirty="0" err="1"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cs typeface="Arial" panose="020B0604020202020204" pitchFamily="34" charset="0"/>
              </a:rPr>
              <a:t> услуг на уровне субъекта РФ как основа стратегического планирования региона</a:t>
            </a:r>
            <a:endParaRPr lang="ru-RU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276" y="2159805"/>
            <a:ext cx="2240956" cy="2287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898195"/>
            <a:ext cx="2832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Обеспечивающие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47"/>
          <a:stretch/>
        </p:blipFill>
        <p:spPr>
          <a:xfrm>
            <a:off x="3557611" y="2255291"/>
            <a:ext cx="2172793" cy="23302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9168" y="1895252"/>
            <a:ext cx="2637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Регулирующие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40640"/>
            <a:ext cx="2339690" cy="23495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5914" y="1916832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Культурные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391" y="6519446"/>
            <a:ext cx="8066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Доклад о состоянии и об охране окружающей среды Ярославской области в 2015-2016 гг. / Департамент охраны окружающей среды и природопользования Ярославской области; науч. ред. Г.А. Фоменко. Ярославль, 2017.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13711"/>
              </p:ext>
            </p:extLst>
          </p:nvPr>
        </p:nvGraphicFramePr>
        <p:xfrm>
          <a:off x="2522865" y="4725144"/>
          <a:ext cx="4242286" cy="17068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1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экосистемных услуг 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экономической ценности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Значение,</a:t>
                      </a: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руб./год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Обеспечивающие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Древесина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Недревесные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ресурсы леса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Охотничьи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Сельскохозяйственная продукция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8071,11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Регулирующие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климата и состава атмосферы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запасов водных ресурсов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Ассимиляция отходов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сохранения дикой природы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Почвообразование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Опыление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487556,85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Культурные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Рекреация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Эстетические и гедонистические ценности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53843,8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1412776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Экономическая ценность </a:t>
            </a:r>
            <a:r>
              <a:rPr lang="ru-RU" sz="1400" dirty="0" err="1"/>
              <a:t>экосистемных</a:t>
            </a:r>
            <a:r>
              <a:rPr lang="ru-RU" sz="1400" dirty="0"/>
              <a:t> услуг Ярославской области,</a:t>
            </a:r>
            <a:r>
              <a:rPr lang="en-US" sz="1400" dirty="0"/>
              <a:t> </a:t>
            </a:r>
            <a:r>
              <a:rPr lang="ru-RU" sz="1400" dirty="0"/>
              <a:t> тыс. руб./га/год</a:t>
            </a:r>
          </a:p>
        </p:txBody>
      </p:sp>
    </p:spTree>
    <p:extLst>
      <p:ext uri="{BB962C8B-B14F-4D97-AF65-F5344CB8AC3E}">
        <p14:creationId xmlns:p14="http://schemas.microsoft.com/office/powerpoint/2010/main" val="98929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Координация взаимодействия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3205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Функциональные сферы федеральных органов исполнительной власти РФ по аккумулированию исходных данных для формирования счетов СПЭУ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540" y="6203280"/>
            <a:ext cx="788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98" t="16776" r="8096" b="24203"/>
          <a:stretch/>
        </p:blipFill>
        <p:spPr bwMode="auto">
          <a:xfrm>
            <a:off x="372509" y="2060848"/>
            <a:ext cx="8447963" cy="40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68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544860"/>
            <a:ext cx="7873752" cy="864096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2800" b="1" dirty="0"/>
            </a:br>
            <a:r>
              <a:rPr lang="ru-RU" sz="2800" b="1" dirty="0">
                <a:cs typeface="Arial" panose="020B0604020202020204" pitchFamily="34" charset="0"/>
              </a:rPr>
              <a:t>Внимание к исходным данным и их полноте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86158"/>
              </p:ext>
            </p:extLst>
          </p:nvPr>
        </p:nvGraphicFramePr>
        <p:xfrm>
          <a:off x="467546" y="2420888"/>
          <a:ext cx="8246280" cy="2304256"/>
        </p:xfrm>
        <a:graphic>
          <a:graphicData uri="http://schemas.openxmlformats.org/drawingml/2006/table">
            <a:tbl>
              <a:tblPr/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8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65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0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9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Минеральные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Водные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Лесные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Водные биологические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Охотничьи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Древесные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Недревесные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Запасы на начало года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1538697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770867,5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5264,7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5217,4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4517,4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1135,4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28429,4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736,2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6,8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87,3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70,4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Экономическое использование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47944,1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24241,1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166,6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164,1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143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35,7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836,7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22,7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869160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55" name="Прямоугольник 4"/>
          <p:cNvSpPr>
            <a:spLocks noChangeArrowheads="1"/>
          </p:cNvSpPr>
          <p:nvPr/>
        </p:nvSpPr>
        <p:spPr bwMode="auto">
          <a:xfrm>
            <a:off x="1115616" y="4941168"/>
            <a:ext cx="29317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+mj-lt"/>
              </a:rPr>
              <a:t>- Оценка на основе полученных доходов</a:t>
            </a:r>
          </a:p>
        </p:txBody>
      </p:sp>
      <p:sp>
        <p:nvSpPr>
          <p:cNvPr id="12356" name="Прямоугольник 5"/>
          <p:cNvSpPr>
            <a:spLocks noChangeArrowheads="1"/>
          </p:cNvSpPr>
          <p:nvPr/>
        </p:nvSpPr>
        <p:spPr bwMode="auto">
          <a:xfrm>
            <a:off x="1115616" y="5517232"/>
            <a:ext cx="2723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+mj-lt"/>
              </a:rPr>
              <a:t>- Оценка на основе ресурсных налогов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5445224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44624"/>
            <a:ext cx="1080120" cy="531440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484784"/>
            <a:ext cx="810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Сравнение результатов оценки природных ресурсов</a:t>
            </a:r>
            <a:r>
              <a:rPr lang="en-US" sz="1600" dirty="0"/>
              <a:t> </a:t>
            </a:r>
            <a:r>
              <a:rPr lang="ru-RU" sz="1600" dirty="0"/>
              <a:t>на примере Томской области, </a:t>
            </a:r>
            <a:r>
              <a:rPr lang="en-US" sz="1600" dirty="0"/>
              <a:t>  </a:t>
            </a:r>
            <a:r>
              <a:rPr lang="ru-RU" sz="1600"/>
              <a:t> млн </a:t>
            </a:r>
            <a:r>
              <a:rPr lang="ru-RU" sz="1600" dirty="0"/>
              <a:t>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37312"/>
            <a:ext cx="788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1. Отчет о научно-исследовательской работе «Оценка природного капитала Томской области», Институт «Кадастр», 2008.</a:t>
            </a:r>
          </a:p>
          <a:p>
            <a:r>
              <a:rPr lang="ru-RU" sz="800" dirty="0"/>
              <a:t>2. Отчет о научно-исследовательской работе «Разработать методологию отражения в системе национальных счетов (СНС) стоимости природных ресурсов», Институт «Кадастр», 2007-2009 гг.</a:t>
            </a:r>
          </a:p>
        </p:txBody>
      </p:sp>
    </p:spTree>
    <p:extLst>
      <p:ext uri="{BB962C8B-B14F-4D97-AF65-F5344CB8AC3E}">
        <p14:creationId xmlns:p14="http://schemas.microsoft.com/office/powerpoint/2010/main" val="337043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Планирование развития бизнеса на местной природной базе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9924" y="1506652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Планирование инвестиций по результатам комплексного природно-экономического учета: Первомайский район Ярославской области *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78" y="1495956"/>
            <a:ext cx="4617962" cy="514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2284" y="6207695"/>
            <a:ext cx="337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 Экономический транзит и охрана природы: социокультурные аспекты. – Ярославль: Институт «Кадастр», 2016.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5603468"/>
            <a:ext cx="35283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</a:t>
            </a:r>
            <a:r>
              <a:rPr lang="ru-RU" sz="1100" dirty="0"/>
              <a:t>Золотая медаль </a:t>
            </a:r>
            <a:r>
              <a:rPr lang="en-US" sz="1100" dirty="0"/>
              <a:t>IV </a:t>
            </a:r>
            <a:r>
              <a:rPr lang="ru-RU" sz="1100" dirty="0"/>
              <a:t>Московского международного салона инноваций и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2504504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3B653"/>
      </a:accent1>
      <a:accent2>
        <a:srgbClr val="009DD9"/>
      </a:accent2>
      <a:accent3>
        <a:srgbClr val="0BD0D9"/>
      </a:accent3>
      <a:accent4>
        <a:srgbClr val="F4DB6F"/>
      </a:accent4>
      <a:accent5>
        <a:srgbClr val="EDC311"/>
      </a:accent5>
      <a:accent6>
        <a:srgbClr val="D28A3A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9085</TotalTime>
  <Words>1804</Words>
  <Application>Microsoft Office PowerPoint</Application>
  <PresentationFormat>Экран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Поток</vt:lpstr>
      <vt:lpstr>7_Поток</vt:lpstr>
      <vt:lpstr>«Оценка экономической ценности биоразнообразия и экосистемных услуг угледобывающего района в Кемеровской области» Семинар по распространению опыта проведения стратегической экологической оценки в Российской Федерации </vt:lpstr>
      <vt:lpstr>Наиболее значимые проекты по учету и оценке природного капитала с использованием подходов СПЭУ  </vt:lpstr>
      <vt:lpstr>Экономическая ценность экосистемных и абиотических услуг Новокузнецкого муниципального района Кемеровской области</vt:lpstr>
      <vt:lpstr>Экономическая ценность земель Новокузнецкого муниципального района как источника экосистемных и абиотических услуг, млн руб./год</vt:lpstr>
      <vt:lpstr>Основные выводы по результатам оценки</vt:lpstr>
      <vt:lpstr>  Оценка экосистемных услуг на уровне субъекта РФ как основа стратегического планирования региона</vt:lpstr>
      <vt:lpstr>Координация взаимодействия </vt:lpstr>
      <vt:lpstr> Внимание к исходным данным и их полноте</vt:lpstr>
      <vt:lpstr>Планирование развития бизнеса на местной природной базе</vt:lpstr>
      <vt:lpstr>         Снижение напряженности конфликтов по использованию природных ресурсов территории  </vt:lpstr>
      <vt:lpstr>Выбор режима природоохранных ограничений при организации ООПТ </vt:lpstr>
      <vt:lpstr>Экономическая оценка экосистемных услуг в СЭО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FGA</dc:creator>
  <cp:lastModifiedBy>aistbeta</cp:lastModifiedBy>
  <cp:revision>679</cp:revision>
  <cp:lastPrinted>2018-02-09T13:54:08Z</cp:lastPrinted>
  <dcterms:created xsi:type="dcterms:W3CDTF">2012-11-19T14:43:59Z</dcterms:created>
  <dcterms:modified xsi:type="dcterms:W3CDTF">2020-08-23T09:22:26Z</dcterms:modified>
</cp:coreProperties>
</file>